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223"/>
  </p:sldMasterIdLst>
  <p:sldIdLst>
    <p:sldId id="256" r:id="rId224"/>
    <p:sldId id="258" r:id="rId225"/>
    <p:sldId id="301" r:id="rId226"/>
    <p:sldId id="298" r:id="rId227"/>
    <p:sldId id="306" r:id="rId228"/>
    <p:sldId id="310" r:id="rId229"/>
    <p:sldId id="307" r:id="rId230"/>
    <p:sldId id="308" r:id="rId231"/>
    <p:sldId id="309" r:id="rId232"/>
    <p:sldId id="311" r:id="rId233"/>
    <p:sldId id="312" r:id="rId234"/>
    <p:sldId id="296" r:id="rId2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s, Sarah" initials="RS" lastIdx="1" clrIdx="0">
    <p:extLst>
      <p:ext uri="{19B8F6BF-5375-455C-9EA6-DF929625EA0E}">
        <p15:presenceInfo xmlns:p15="http://schemas.microsoft.com/office/powerpoint/2012/main" userId="S-1-5-21-1339303556-449845944-1601390327-388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5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slide" Target="slides/slide3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presProps" Target="presProp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customXml" Target="../customXml/item155.xml"/><Relationship Id="rId171" Type="http://schemas.openxmlformats.org/officeDocument/2006/relationships/customXml" Target="../customXml/item171.xml"/><Relationship Id="rId176" Type="http://schemas.openxmlformats.org/officeDocument/2006/relationships/customXml" Target="../customXml/item176.xml"/><Relationship Id="rId192" Type="http://schemas.openxmlformats.org/officeDocument/2006/relationships/customXml" Target="../customXml/item192.xml"/><Relationship Id="rId197" Type="http://schemas.openxmlformats.org/officeDocument/2006/relationships/customXml" Target="../customXml/item197.xml"/><Relationship Id="rId206" Type="http://schemas.openxmlformats.org/officeDocument/2006/relationships/customXml" Target="../customXml/item206.xml"/><Relationship Id="rId227" Type="http://schemas.openxmlformats.org/officeDocument/2006/relationships/slide" Target="slides/slide4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customXml" Target="../customXml/item166.xml"/><Relationship Id="rId182" Type="http://schemas.openxmlformats.org/officeDocument/2006/relationships/customXml" Target="../customXml/item182.xml"/><Relationship Id="rId187" Type="http://schemas.openxmlformats.org/officeDocument/2006/relationships/customXml" Target="../customXml/item187.xml"/><Relationship Id="rId217" Type="http://schemas.openxmlformats.org/officeDocument/2006/relationships/customXml" Target="../customXml/item2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12" Type="http://schemas.openxmlformats.org/officeDocument/2006/relationships/customXml" Target="../customXml/item212.xml"/><Relationship Id="rId233" Type="http://schemas.openxmlformats.org/officeDocument/2006/relationships/slide" Target="slides/slide10.xml"/><Relationship Id="rId238" Type="http://schemas.openxmlformats.org/officeDocument/2006/relationships/viewProps" Target="viewProps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2" Type="http://schemas.openxmlformats.org/officeDocument/2006/relationships/customXml" Target="../customXml/item202.xml"/><Relationship Id="rId207" Type="http://schemas.openxmlformats.org/officeDocument/2006/relationships/customXml" Target="../customXml/item207.xml"/><Relationship Id="rId223" Type="http://schemas.openxmlformats.org/officeDocument/2006/relationships/slideMaster" Target="slideMasters/slideMaster1.xml"/><Relationship Id="rId228" Type="http://schemas.openxmlformats.org/officeDocument/2006/relationships/slide" Target="slides/slide5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customXml" Target="../customXml/item213.xml"/><Relationship Id="rId218" Type="http://schemas.openxmlformats.org/officeDocument/2006/relationships/customXml" Target="../customXml/item218.xml"/><Relationship Id="rId234" Type="http://schemas.openxmlformats.org/officeDocument/2006/relationships/slide" Target="slides/slide11.xml"/><Relationship Id="rId239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208" Type="http://schemas.openxmlformats.org/officeDocument/2006/relationships/customXml" Target="../customXml/item208.xml"/><Relationship Id="rId229" Type="http://schemas.openxmlformats.org/officeDocument/2006/relationships/slide" Target="slides/slide6.xml"/><Relationship Id="rId19" Type="http://schemas.openxmlformats.org/officeDocument/2006/relationships/customXml" Target="../customXml/item19.xml"/><Relationship Id="rId224" Type="http://schemas.openxmlformats.org/officeDocument/2006/relationships/slide" Target="slides/slide1.xml"/><Relationship Id="rId240" Type="http://schemas.openxmlformats.org/officeDocument/2006/relationships/tableStyles" Target="tableStyles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customXml" Target="../customXml/item21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0" Type="http://schemas.openxmlformats.org/officeDocument/2006/relationships/slide" Target="slides/slide7.xml"/><Relationship Id="rId235" Type="http://schemas.openxmlformats.org/officeDocument/2006/relationships/slide" Target="slides/slide12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ustomXml" Target="../customXml/item220.xml"/><Relationship Id="rId225" Type="http://schemas.openxmlformats.org/officeDocument/2006/relationships/slide" Target="slides/slide2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commentAuthors" Target="commentAuthors.xml"/><Relationship Id="rId26" Type="http://schemas.openxmlformats.org/officeDocument/2006/relationships/customXml" Target="../customXml/item26.xml"/><Relationship Id="rId231" Type="http://schemas.openxmlformats.org/officeDocument/2006/relationships/slide" Target="slides/slide8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slide" Target="slides/slide9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0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1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4800-2D3E-4EF4-90B3-B293E6EA7BF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folders/1yFEmYlWgcjKkeS48UQ0SerYZdpTY0oEm" TargetMode="External"/><Relationship Id="rId2" Type="http://schemas.openxmlformats.org/officeDocument/2006/relationships/hyperlink" Target="https://forum.cmascenter.org/c/nei-modeling-platform/collaborative-modeling-platform-201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ews.cira.colostate.edu/wiki/wiki/917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folders/1yFEmYlWgcjKkeS48UQ0SerYZdpTY0oEm" TargetMode="External"/><Relationship Id="rId2" Type="http://schemas.openxmlformats.org/officeDocument/2006/relationships/hyperlink" Target="https://forum.cmascenter.org/c/nei-modeling-platform/collaborative-modeling-platform-201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wiki/wiki/9179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wiki/wiki/9179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57459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2016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Nonroad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Collaborative Work Group</a:t>
            </a:r>
          </a:p>
          <a:p>
            <a:pPr algn="ctr"/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23 May 2019</a:t>
            </a: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BF14B-A0B9-4072-B315-75B484914B6F}"/>
              </a:ext>
            </a:extLst>
          </p:cNvPr>
          <p:cNvSpPr txBox="1"/>
          <p:nvPr/>
        </p:nvSpPr>
        <p:spPr>
          <a:xfrm>
            <a:off x="1562100" y="3902908"/>
            <a:ext cx="9067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Local Conference Lines:</a:t>
            </a:r>
          </a:p>
          <a:p>
            <a:endParaRPr lang="en-US" dirty="0"/>
          </a:p>
          <a:p>
            <a:r>
              <a:rPr lang="en-US" sz="1600" dirty="0"/>
              <a:t>Main line: 202-991-0477</a:t>
            </a:r>
          </a:p>
          <a:p>
            <a:r>
              <a:rPr lang="en-US" sz="1600" dirty="0"/>
              <a:t>EPA Region 1 (Boston): 857-702-8290			EPA Region 2 (NYC): 347-384-7287</a:t>
            </a:r>
          </a:p>
          <a:p>
            <a:r>
              <a:rPr lang="en-US" sz="1600" dirty="0"/>
              <a:t>EPA Region 3 (Philadelphia): 484-352-3221			EPA Region 4 (Atlanta): 470-705-2279</a:t>
            </a:r>
          </a:p>
          <a:p>
            <a:r>
              <a:rPr lang="en-US" sz="1600" dirty="0"/>
              <a:t>EPA Region 5 (Chicago): 312-667-7115			EPA Region 6 (Dallas): 469-250-2701</a:t>
            </a:r>
          </a:p>
          <a:p>
            <a:r>
              <a:rPr lang="en-US" sz="1600" dirty="0"/>
              <a:t>EPA Region 7 (Kansas City): 913-608-8349			EPA Region 8 (Denver): 720-642-6536</a:t>
            </a:r>
          </a:p>
          <a:p>
            <a:r>
              <a:rPr lang="en-US" sz="1600" dirty="0"/>
              <a:t>EPA Region 9 (San Francisco): 628-246-1294			EPA Region 10 (Seattle): 206-800-4483</a:t>
            </a:r>
          </a:p>
          <a:p>
            <a:r>
              <a:rPr lang="en-US" sz="1600" dirty="0"/>
              <a:t>EPA RTP (Raleigh): 984-444-7480				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Conference ID:</a:t>
            </a:r>
            <a:r>
              <a:rPr lang="en-US" dirty="0"/>
              <a:t> 6926578</a:t>
            </a:r>
          </a:p>
        </p:txBody>
      </p:sp>
    </p:spTree>
    <p:extLst>
      <p:ext uri="{BB962C8B-B14F-4D97-AF65-F5344CB8AC3E}">
        <p14:creationId xmlns:p14="http://schemas.microsoft.com/office/powerpoint/2010/main" val="23743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Discussion: national-to-state allocations 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4ACF1-900E-48AC-BC72-7A4A2AB3D299}"/>
              </a:ext>
            </a:extLst>
          </p:cNvPr>
          <p:cNvSpPr/>
          <p:nvPr/>
        </p:nvSpPr>
        <p:spPr>
          <a:xfrm>
            <a:off x="353654" y="973430"/>
            <a:ext cx="1128970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Replace the existing allocation data (harvested cropland acres and dollar value of construction) with historical fuel expenditures data and acres disturbed by construction activity data to re-allocate the base-year national equipment populations to states</a:t>
            </a:r>
          </a:p>
          <a:p>
            <a:pPr marL="457200" indent="-457200">
              <a:buFont typeface="+mj-lt"/>
              <a:buAutoNum type="arabicPeriod" startAt="2"/>
            </a:pPr>
            <a:endParaRPr lang="en-US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Would essentially be re-allocating current base year equipment populations with surrogate data from the same time period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Would not change the population base years, so the model would then just “grow” the re-allocated equipment populations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Would require compiling historical data (may not be possible for acres disturbed by construction activity data) in order to update the </a:t>
            </a:r>
            <a:r>
              <a:rPr lang="en-US" sz="2000" i="1" dirty="0" err="1"/>
              <a:t>nrbaesyearequippopulation</a:t>
            </a:r>
            <a:r>
              <a:rPr lang="en-US" sz="2000" dirty="0"/>
              <a:t> 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Define a new equipment population base year of 2016 for just the Construction and Agricultural sectors, using equipment population output from the 2016 beta run</a:t>
            </a:r>
          </a:p>
          <a:p>
            <a:pPr marL="457200" indent="-457200">
              <a:buFont typeface="+mj-lt"/>
              <a:buAutoNum type="arabicPeriod" startAt="3"/>
            </a:pPr>
            <a:endParaRPr lang="en-US" sz="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For every Agricultural and Construction sector </a:t>
            </a:r>
            <a:r>
              <a:rPr lang="en-US" sz="2000" dirty="0" err="1"/>
              <a:t>sourceTypeID</a:t>
            </a:r>
            <a:r>
              <a:rPr lang="en-US" sz="2000" dirty="0"/>
              <a:t> in the </a:t>
            </a:r>
            <a:r>
              <a:rPr lang="en-US" sz="2000" i="1" dirty="0" err="1"/>
              <a:t>nrbaseyearequippopulation</a:t>
            </a:r>
            <a:r>
              <a:rPr lang="en-US" sz="2000" dirty="0"/>
              <a:t> table, calculate the portion of the national total that should be assigned to each state by applying the state totals from the surrogate data used for the state-to-county allocation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Similar to option #1, but the model wouldn’t need to “grow” Construction and Agricultural equipment populations from its current (1996-2000) base years </a:t>
            </a:r>
          </a:p>
        </p:txBody>
      </p:sp>
    </p:spTree>
    <p:extLst>
      <p:ext uri="{BB962C8B-B14F-4D97-AF65-F5344CB8AC3E}">
        <p14:creationId xmlns:p14="http://schemas.microsoft.com/office/powerpoint/2010/main" val="425895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Discussion: national-to-state allocations 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54DBA8-B749-4E14-B71A-21B8AE3B0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49234"/>
              </p:ext>
            </p:extLst>
          </p:nvPr>
        </p:nvGraphicFramePr>
        <p:xfrm>
          <a:off x="918464" y="2243666"/>
          <a:ext cx="10578592" cy="42062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11896">
                  <a:extLst>
                    <a:ext uri="{9D8B030D-6E8A-4147-A177-3AD203B41FA5}">
                      <a16:colId xmlns:a16="http://schemas.microsoft.com/office/drawing/2014/main" val="683462395"/>
                    </a:ext>
                  </a:extLst>
                </a:gridCol>
                <a:gridCol w="2580680">
                  <a:extLst>
                    <a:ext uri="{9D8B030D-6E8A-4147-A177-3AD203B41FA5}">
                      <a16:colId xmlns:a16="http://schemas.microsoft.com/office/drawing/2014/main" val="1672987802"/>
                    </a:ext>
                  </a:extLst>
                </a:gridCol>
                <a:gridCol w="6986016">
                  <a:extLst>
                    <a:ext uri="{9D8B030D-6E8A-4147-A177-3AD203B41FA5}">
                      <a16:colId xmlns:a16="http://schemas.microsoft.com/office/drawing/2014/main" val="1405271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Option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Equipment Population Base Year(s), Construction and Agricultural Sectors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National-to-state allocation methodology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98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#1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1996-2000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Adjust each state’s share of the base-year national equipment population total by the state’s share of national acres disturbed by construction activity (Construction equipment) and national fuel expenditure data (Agricultural equipment)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27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1996-2000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Replace the existing allocation data (harvested cropland acres and dollar value of construction) with historical fuel expenditures data and acres disturbed by construction activity data, to re-allocate the base-year national equipment populations to states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36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with model-calculated national equipment populations for 2016; apply EPA and NC DEQ state-level allocations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4663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5C5896-9F7C-4F2F-8344-A3C679C597AD}"/>
              </a:ext>
            </a:extLst>
          </p:cNvPr>
          <p:cNvSpPr txBox="1"/>
          <p:nvPr/>
        </p:nvSpPr>
        <p:spPr>
          <a:xfrm>
            <a:off x="918464" y="1500294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of </a:t>
            </a:r>
            <a:r>
              <a:rPr lang="en-US" sz="2000" dirty="0"/>
              <a:t>options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998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Other Business / Reminders</a:t>
            </a:r>
            <a:endParaRPr lang="en-US" sz="4200" b="1" baseline="-25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655A4-6BBA-4E80-B557-C0CD2B65A077}"/>
              </a:ext>
            </a:extLst>
          </p:cNvPr>
          <p:cNvSpPr/>
          <p:nvPr/>
        </p:nvSpPr>
        <p:spPr>
          <a:xfrm>
            <a:off x="146305" y="1313291"/>
            <a:ext cx="11679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Questions and Discussion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Reminders: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Comments on beta platform by May 31: </a:t>
            </a:r>
            <a:r>
              <a:rPr lang="en-US" sz="2000" dirty="0">
                <a:hlinkClick r:id="rId2"/>
              </a:rPr>
              <a:t>https://forum.cmascenter.org/c/nei-modeling-platform/collaborative-modeling-platform-2016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2016 beta summary files on Google Drive: </a:t>
            </a:r>
            <a:r>
              <a:rPr lang="en-US" sz="2000" dirty="0">
                <a:hlinkClick r:id="rId3"/>
              </a:rPr>
              <a:t>https://drive.google.com/drive/u/0/folders/1yFEmYlWgcjKkeS48UQ0SerYZdpTY0oEm</a:t>
            </a:r>
            <a:endParaRPr lang="en-US" sz="2000" dirty="0"/>
          </a:p>
          <a:p>
            <a:pPr lvl="1"/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Work Group meeting minutes and related files and links available on Work Group wiki: </a:t>
            </a:r>
            <a:r>
              <a:rPr lang="en-US" sz="2000" dirty="0">
                <a:hlinkClick r:id="rId4"/>
              </a:rPr>
              <a:t>http://views.cira.colostate.edu/wiki/wiki/9179</a:t>
            </a:r>
            <a:endParaRPr lang="en-US" sz="2000" dirty="0"/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Next meeting: TBD (following v1 run)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33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Meeting Agenda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312" y="1459371"/>
            <a:ext cx="1048995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2016 v1 inventory</a:t>
            </a:r>
          </a:p>
          <a:p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2016v1 timeline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State-supplied nonroad data for 2016v1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State-supplied nonroad CDBs for 2017 NEI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For Discussion: national-to-state equipment population allocations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Other business/reminders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54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2016v1 Timeline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4ACF1-900E-48AC-BC72-7A4A2AB3D299}"/>
              </a:ext>
            </a:extLst>
          </p:cNvPr>
          <p:cNvSpPr/>
          <p:nvPr/>
        </p:nvSpPr>
        <p:spPr>
          <a:xfrm>
            <a:off x="494538" y="1540568"/>
            <a:ext cx="10944225" cy="416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Targeting 2016v1 MOVES-Nonroad run for </a:t>
            </a:r>
            <a:r>
              <a:rPr lang="en-US" sz="2000" b="1" dirty="0"/>
              <a:t>NEXT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Will complete 2016v1 runs before 2017 NEI </a:t>
            </a:r>
            <a:r>
              <a:rPr lang="en-US" sz="2000" dirty="0" err="1"/>
              <a:t>onroad</a:t>
            </a:r>
            <a:r>
              <a:rPr lang="en-US" sz="2000" dirty="0"/>
              <a:t>/nonroad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Any last-minute data for inclusion in the v1 nonroad inventory must be supplied by May 31</a:t>
            </a:r>
            <a:r>
              <a:rPr lang="en-US" sz="2000" baseline="30000" dirty="0"/>
              <a:t>st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Inventory Collaborative is collecting comments on the beta platform though May 31</a:t>
            </a:r>
            <a:r>
              <a:rPr lang="en-US" sz="2000" baseline="30000" dirty="0"/>
              <a:t>st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https://forum.cmascenter.org/c/nei-modeling-platform/collaborative-modeling-platform-2016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2016 beta summary files on Google Drive: </a:t>
            </a:r>
            <a:r>
              <a:rPr lang="en-US" sz="2000" dirty="0">
                <a:hlinkClick r:id="rId3"/>
              </a:rPr>
              <a:t>https://drive.google.com/drive/u/0/folders/1yFEmYlWgcjKkeS48UQ0SerYZdpTY0oEm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/>
            <a:endParaRPr lang="en-US" sz="2000" b="1" baseline="30000" dirty="0"/>
          </a:p>
          <a:p>
            <a:pPr lvl="1"/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10617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State-Supplied Nonroad Data for 2016v1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4ACF1-900E-48AC-BC72-7A4A2AB3D299}"/>
              </a:ext>
            </a:extLst>
          </p:cNvPr>
          <p:cNvSpPr/>
          <p:nvPr/>
        </p:nvSpPr>
        <p:spPr>
          <a:xfrm>
            <a:off x="372704" y="1363955"/>
            <a:ext cx="1128970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EPA currently </a:t>
            </a:r>
            <a:r>
              <a:rPr lang="en-US" sz="2000" dirty="0" err="1"/>
              <a:t>QAing</a:t>
            </a:r>
            <a:r>
              <a:rPr lang="en-US" sz="2000" dirty="0"/>
              <a:t> data supplied by States for 2016 platform and 2017 NEI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2016 submissions: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Alaska: zero-out emissions from select sectors (Agricultural, Logging, and Railway Maintenance), due to lack of emissions-generating activity in select counties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Georgia: nonroad fuel supply (</a:t>
            </a:r>
            <a:r>
              <a:rPr lang="en-US" sz="2000" i="1" dirty="0" err="1"/>
              <a:t>nrfuelsupply</a:t>
            </a:r>
            <a:r>
              <a:rPr lang="en-US" sz="2000" dirty="0"/>
              <a:t> table) and county allocations (</a:t>
            </a:r>
            <a:r>
              <a:rPr lang="en-US" sz="2000" i="1" dirty="0" err="1"/>
              <a:t>nrstatesurrogate</a:t>
            </a:r>
            <a:r>
              <a:rPr lang="en-US" sz="2000" i="1" dirty="0"/>
              <a:t> </a:t>
            </a:r>
            <a:r>
              <a:rPr lang="en-US" sz="2000" dirty="0"/>
              <a:t>table)</a:t>
            </a:r>
          </a:p>
          <a:p>
            <a:pPr lvl="1"/>
            <a:endParaRPr lang="en-US" sz="800" dirty="0"/>
          </a:p>
          <a:p>
            <a:pPr lvl="2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9909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State-Supplied Nonroad CDBs for 2017 NEI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75783-ECE8-403E-B971-513618253712}"/>
              </a:ext>
            </a:extLst>
          </p:cNvPr>
          <p:cNvSpPr txBox="1"/>
          <p:nvPr/>
        </p:nvSpPr>
        <p:spPr>
          <a:xfrm>
            <a:off x="515281" y="6350460"/>
            <a:ext cx="35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Nonroad emissions from California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B9816-3445-4E1D-8FA7-D5B264E2B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" t="1846" b="3380"/>
          <a:stretch/>
        </p:blipFill>
        <p:spPr>
          <a:xfrm>
            <a:off x="170688" y="978408"/>
            <a:ext cx="11946150" cy="50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8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Updates: State-to-County Allocations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4ACF1-900E-48AC-BC72-7A4A2AB3D299}"/>
              </a:ext>
            </a:extLst>
          </p:cNvPr>
          <p:cNvSpPr/>
          <p:nvPr/>
        </p:nvSpPr>
        <p:spPr>
          <a:xfrm>
            <a:off x="286979" y="1120676"/>
            <a:ext cx="108286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Geographic allocation factors for Agricultural and Construction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North Carolina DEQ and EPA OTAQ developed updates to the Construction and Agricultural components of the </a:t>
            </a:r>
            <a:r>
              <a:rPr lang="en-US" sz="2000" i="1" dirty="0" err="1"/>
              <a:t>nrstatesurrogate</a:t>
            </a:r>
            <a:r>
              <a:rPr lang="en-US" sz="2000" dirty="0"/>
              <a:t>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This table allocates equipment from the state- to the county-level, using surrogate data (</a:t>
            </a:r>
            <a:r>
              <a:rPr lang="en-US" sz="2000" dirty="0" err="1"/>
              <a:t>surrogateID</a:t>
            </a:r>
            <a:r>
              <a:rPr lang="en-US" sz="2000" dirty="0"/>
              <a:t> field) </a:t>
            </a:r>
            <a:endParaRPr lang="en-US" sz="20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Updated surrogate data: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Construction Sector (</a:t>
            </a:r>
            <a:r>
              <a:rPr lang="en-US" sz="2000" dirty="0" err="1"/>
              <a:t>surrogateID</a:t>
            </a:r>
            <a:r>
              <a:rPr lang="en-US" sz="2000" dirty="0"/>
              <a:t> = 12): acres disturbed by residential, non-residential, and road construction, from 2014 NEI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Agricultural Sector (</a:t>
            </a:r>
            <a:r>
              <a:rPr lang="en-US" sz="2000" dirty="0" err="1"/>
              <a:t>surrogateID</a:t>
            </a:r>
            <a:r>
              <a:rPr lang="en-US" sz="2000" dirty="0"/>
              <a:t> = 11): fuel expenditure data from USDA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Updated </a:t>
            </a:r>
            <a:r>
              <a:rPr lang="en-US" sz="2000" i="1" dirty="0" err="1"/>
              <a:t>nrstatesurrogate</a:t>
            </a:r>
            <a:r>
              <a:rPr lang="en-US" sz="2000" dirty="0"/>
              <a:t> table and related notes available on </a:t>
            </a:r>
            <a:r>
              <a:rPr lang="en-US" sz="2000" dirty="0">
                <a:hlinkClick r:id="rId2"/>
              </a:rPr>
              <a:t>Work Group wiki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2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0218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Discussion: National-to-State Allocations 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4ACF1-900E-48AC-BC72-7A4A2AB3D299}"/>
              </a:ext>
            </a:extLst>
          </p:cNvPr>
          <p:cNvSpPr/>
          <p:nvPr/>
        </p:nvSpPr>
        <p:spPr>
          <a:xfrm>
            <a:off x="353654" y="973430"/>
            <a:ext cx="1128970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Equipment populations at the state level are adjusted by modifying the </a:t>
            </a:r>
            <a:r>
              <a:rPr lang="en-US" sz="2000" i="1" dirty="0" err="1"/>
              <a:t>nrbaseyearequippopulation</a:t>
            </a:r>
            <a:r>
              <a:rPr lang="en-US" sz="2000" dirty="0"/>
              <a:t>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This table assigns equipment populations to states for a defined population base year. The model’s current population base years range from 1996-2000 (varies by equipment type).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North Carolina DEQ and EPA have come up with several options for updating the national-to-state allocation of Construction and Agricultural equipment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Adjust each state’s share of the base-year national equipment population total by the state’s share of national acres disturbed by construction activity (Construction equipment) and national fuel expenditure data (Agricultural equipment)</a:t>
            </a:r>
          </a:p>
          <a:p>
            <a:pPr marL="914400" lvl="1" indent="-457200">
              <a:buFont typeface="+mj-lt"/>
              <a:buAutoNum type="arabicPeriod"/>
            </a:pPr>
            <a:endParaRPr lang="en-US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Would essentially be re-allocating current base year equipment populations with surrogate data from 2016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Would not change the population base years, so the model would then just “grow” the re-allocated equipment populations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This adjustment was implemented in OTAQ’s testing run (see March meeting notes on </a:t>
            </a:r>
            <a:r>
              <a:rPr lang="en-US" sz="2000" dirty="0">
                <a:hlinkClick r:id="rId2"/>
              </a:rPr>
              <a:t>Work Group wiki</a:t>
            </a:r>
            <a:r>
              <a:rPr lang="en-US" sz="2000" dirty="0"/>
              <a:t>); see next two slides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1768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Discussion: national-to-state allocations 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341ED0-35A2-4230-B860-6433A5EFE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" t="3648" r="1049" b="3229"/>
          <a:stretch/>
        </p:blipFill>
        <p:spPr>
          <a:xfrm>
            <a:off x="658368" y="874776"/>
            <a:ext cx="10875264" cy="5108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E180C6-59C9-425A-BE5B-F648EAB8EBF2}"/>
              </a:ext>
            </a:extLst>
          </p:cNvPr>
          <p:cNvSpPr txBox="1"/>
          <p:nvPr/>
        </p:nvSpPr>
        <p:spPr>
          <a:xfrm>
            <a:off x="658368" y="6118288"/>
            <a:ext cx="896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MOVES2014b: total dollar value of construction in 2003 (McGraw-Hill)</a:t>
            </a:r>
          </a:p>
          <a:p>
            <a:r>
              <a:rPr lang="en-US" dirty="0"/>
              <a:t>2016 Update: acres disturbed by residential, non-residential, and road construction (2014 NEI)</a:t>
            </a:r>
          </a:p>
        </p:txBody>
      </p:sp>
    </p:spTree>
    <p:extLst>
      <p:ext uri="{BB962C8B-B14F-4D97-AF65-F5344CB8AC3E}">
        <p14:creationId xmlns:p14="http://schemas.microsoft.com/office/powerpoint/2010/main" val="82549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Discussion: national-to-state allocations 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180C6-59C9-425A-BE5B-F648EAB8EBF2}"/>
              </a:ext>
            </a:extLst>
          </p:cNvPr>
          <p:cNvSpPr txBox="1"/>
          <p:nvPr/>
        </p:nvSpPr>
        <p:spPr>
          <a:xfrm>
            <a:off x="658368" y="6118288"/>
            <a:ext cx="5818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MOVES2014b: harvested cropland acres in 2002 (USDA)</a:t>
            </a:r>
          </a:p>
          <a:p>
            <a:r>
              <a:rPr lang="en-US" dirty="0"/>
              <a:t>2016 Update: fuel expenditures for 2012 and 2016 (USDA)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50A52-09D9-423C-BA88-8726EC4B0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" t="3272" r="1159" b="3384"/>
          <a:stretch/>
        </p:blipFill>
        <p:spPr>
          <a:xfrm>
            <a:off x="658368" y="865632"/>
            <a:ext cx="10875264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98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79C1A4C-7B2D-4667-B016-B6527DD6F83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7FEA8CF-1AE5-4C06-AB37-0BB3DFFE596A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C6C97AB4-86B2-40C0-BD1F-90374B38DC9F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71464A6A-E446-44E6-BA62-ED3309D96B0E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D2B607D0-7D48-4710-BE4E-40DDEC8EE0A1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18C9C796-96DD-4F37-8249-DB172DF122DC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03F3D27C-65EF-4689-AD6F-D8EDE4ED86DB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5D7EE3B4-F0C9-4296-BC10-9DDB134E92FF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5242C06F-FF8D-45D1-BFA0-8159FCDD7BC0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4D8A157D-C274-4C85-8752-D606347058B5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AAF81AA1-A4A4-4EBE-AE54-EB318BBE817C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4C231CAD-D4A8-49D2-8C01-C43DB6DB5C5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16A8BBD-68EE-4405-89C7-C5B9329373F2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3385A0D3-7D00-4071-A047-4EE1594E8B17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705ACFFD-A824-420A-84F3-629E58D2109A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23A5F4C9-AE87-4416-95B0-B2736C2755C5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8B70AC48-2802-4B64-97BA-89AA773DAA52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3829F20E-81C5-458E-9121-CEFD2CECEE70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4F94923F-02C3-46F9-8323-A481B26D72DE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0F833B81-BF04-408F-A954-6078E2AE8F28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5A1A260D-D34C-4591-818F-4283EDA1E86C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53C14168-130A-47EC-AC09-406753FE799E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C60CBE23-08E5-43DC-A34F-5A98D555EE0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25B4086-75FE-4087-A6B4-C04804951377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FEDC4FCC-3889-4D50-A036-523B6725680F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2C6B4010-A21D-4CF0-BE82-2F3C6D8A0204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32680F5B-29AA-4830-851B-8BFB9BFA2103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41B566FF-500F-459D-801E-56D15215A231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29170EC6-C365-4977-B674-F18D3FB39C42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DB6D2762-86E8-489A-A3C9-4AAB9E003271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CCE7C9AF-1FB6-46CD-B15B-D24114AF52EF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7E1D7FC1-1397-49E6-A01D-04F2E305B06C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19710CD8-E2D0-4B87-B840-95B8867DD021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2F27ED69-C38E-4F21-BE51-79855FA24674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30F5D50-1383-41E8-82CB-75D6989CCA27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82EB8CAF-25F6-4A04-8CE3-0990F9FAA24F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9C7D8C78-F878-4CD6-A2F7-C669E58AFB4C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7EA7BABB-3EDC-4DB7-B2BD-B5BAC6B8031D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6902FF1D-1574-48ED-9E95-460E202E4855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B897E50C-7A1B-41AA-80C9-D7025D9B05B2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4818BD7D-B934-47EE-A97F-B07E760261B2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3EE6CE33-1F67-44E3-AC07-9AE0214270DD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0AF9D4FE-6522-4D88-B650-D02EE6161E18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83E8F4C7-E402-48F0-B29A-2E53887D705C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5B83F9D9-EB19-48FF-806E-CF9DA8F0491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E20AB97-4B3C-4FAF-9AB4-5D3475133A65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82DE67D3-93F1-44B9-8180-9DF9C3BB6516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564C2784-64DC-4412-BB4A-F5FCD2C3C731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82828D1B-A193-442C-820A-31B997EA9ED8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B31DA5F5-0FBA-44D8-9929-F9D61427A5A0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17A4CCD2-B5B6-4001-BB35-CC60B4B1837A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10BAF489-1DB8-4D5C-AEE8-072905FAC1C0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240DEE63-9825-4E37-A25C-93D0F3ACEE5F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665E158C-45B4-48DE-91F6-05EBAC612281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E1F9EC70-86B5-444D-B6CB-93C9335124D0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BB77B3E0-4A7C-4E24-8652-509CAED46B8D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144D6FC8-F4CE-4422-82C3-F78ACEBB3FD0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F8FE9C1E-825F-49F8-A2D8-0F0685E95D71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F777E4F1-3FA0-4C28-8F2E-712A46C30862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2F1FD363-ED51-4264-AEDB-8467736AB5F7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FD50046D-309F-4853-827C-17ACD30E2EAD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DBA23980-5B08-4B66-AF76-C93FA142B36C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B203A99F-05AC-4A73-B1B7-79CB8D894C13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BD576A76-AB64-4A5C-A336-992964107EFD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FA0ED503-5EE8-4679-AC3E-330E5CD2D7A6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208808FA-666B-40CD-B6F0-7B19B69739E9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A26843A0-90FF-4347-A43A-A0C48F0C780C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8DDAA32-B3D4-44DB-A529-3C82A72065C0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36176BEF-49E7-4A99-8BB8-482D1FF81969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11D30ADC-9488-4877-BEC5-084E54ECCF40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9382BFA2-0581-43A4-B363-40C2ADAA8F4E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B8B2B68E-0D82-447F-B24C-6C149358C090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2C30293F-34BC-42AF-86D3-0ADE7910D0ED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1BEDD830-FD89-4FED-80DD-BBB9E179EA01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17B5E36A-F42D-4D81-8518-7C558D66339C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B785B785-BA5A-4273-9F5E-B7B7AA8FF7B4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314AD3A3-7E21-4B6D-B8C3-7D7884C0D006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0DDD1BC1-6CC2-4126-A233-C8AB7356B07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EF9F609-1520-4079-98E5-E012E7E008D1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69E20A5D-6D3C-40E0-938C-159EBE70F969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43F171AD-32CD-49E9-9D9A-7369C8D8A46A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9A680B52-FD8D-4EBE-B342-07804C57F160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2ED48195-6AB3-4C2B-A55F-7FCBA6005FD7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D254A13E-A2DB-46CE-BBBF-69FCBE0E6598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2AD1341F-61C0-4ADB-9C00-6D73B97768E6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A452B14D-B56C-45C3-9DC3-BFBC56744812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8E52BC27-64F5-4B49-A449-9E3D031A609D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EBC0015D-3A36-4C62-B442-3BC18711292B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A57065E5-3A45-4890-AF71-3E7A8ED8718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D33BEF1-D10E-451F-A4D1-611A86920B04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E803870A-6BB2-4450-8933-345579CC08AD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81BE806E-603E-4CE0-827C-2F4479848E90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2475A663-E5CA-47B1-AB57-9800BE107ED8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A9F10A9A-3ACA-4EFB-8451-66B69B990A34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D7657803-AFD6-435C-B3C5-290AB16D0D9D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754CBE69-6C70-44F9-AFB3-7BC21AC80FA0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9CB3015E-FA38-46B0-A671-B1A4150C6494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896C9022-0BE8-47E1-9F39-2764E7CAC505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43AC57AB-F21A-4217-8C0F-52B6AD198925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6C282F0D-8AB6-486B-80DE-85CE46D0E87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1A48FD5A-3F78-46EA-814F-5ECC3A100592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46EFB2CE-A3F1-4A56-B93A-DDA7A7B29188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15DDD6AA-5E00-4154-BE8C-45965D8B8761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E9C04E61-0836-4506-94FC-191B9C37DE5C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A0923351-3C04-4718-B2A9-6D9579BA223C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4FCBF036-FAD1-4866-9A00-64331C4CC05F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68A2C956-C6FC-40EA-96C0-BC15A1CA8053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A5AA134D-B407-4C09-965F-FED2D6698A9F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ED379479-8B07-4266-9991-A59F25921789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A4DBF790-3170-4F5F-8BAD-BECCB88E6AE9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61E6D49C-42BC-470B-B2C1-E2BF446122C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845B92B-8596-4E6E-89B9-9D5911A645F0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253F7A5-8C09-445F-84E5-55B2386AF904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AEF345CB-0BEA-4270-BE29-55B46902637A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DD0565B9-F9ED-471B-B4E5-B8031F5B73CC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A7FF66B4-52F7-412F-B59C-B6B54B3F276E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1DA911FB-CB77-4E6A-B6CC-2E12EB8AD547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294C7C57-D3D4-433C-B5A6-EF6A4A758685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7DD864E1-F0AC-4617-BABC-27539A1243B4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61E70375-13A3-4200-A631-03371F710008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5D6FAF77-D5FA-4A75-8EB9-D67ED7B9B21F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19CA96D8-7734-408E-B8BC-5FE7DFFE264F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4FD0A3D0-732C-43C9-80AA-3DBA35673DC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BF5DC39-C7D2-4448-BBC4-AD3258BCD885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54344590-AF3D-4CAC-894F-970ADF121149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8DEDCE14-B426-4893-896F-E6382B7BF3A1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E7E4C299-00BC-4008-A49A-529A1728EEE7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988969A0-61B4-44BF-8C0F-76D231C5A28A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2738924F-73BC-45B6-9A76-9AA190AE0D1A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B2BB8DC8-6899-4C6A-9A78-F785129177DC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D8DA6D10-2339-44EB-926D-B752B8D65B1E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D9A1D784-F0A3-4909-95B9-80A1FF4D0C18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14676FD7-01D7-411C-9442-81075AA92710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62FF975F-52B6-497A-BB7F-A01ADAB35306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D9016A34-1EAA-4003-9EB3-726065FDB08B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94757BD6-EA2D-48FD-984A-E50E0B94521E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DA97D26B-7A0A-4994-8939-EA446E41F623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59974F87-D48B-423D-8169-E8840B75314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A91DAE45-ADAD-4754-9B59-955BE50D60FA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3A504B36-576E-49F8-BA4B-3413D5944B2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8F5B183-FAE3-4DE0-9FF7-889BFC8E245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E2A599F-B6E2-4E09-AD1B-F8F71050E9D8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2C72D664-8F47-4E6D-A873-FF8A8EDB9AE4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09E1791-8542-4380-AA91-10B9BC2E5F4B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434EE6F0-FC88-4A23-9235-AD4209D2F78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3FA3722-A0ED-4097-8D6D-A838826867EA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3DE2E453-C983-4616-88E5-150369E6F8C5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AC5C0346-762F-40C6-8D8E-F3F7C9C65353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C2C1896A-FAC3-4635-97F6-34AFB972B5F3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CA84BB71-3184-464E-8E93-185A90DE898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75299E33-81EA-4525-A658-E26A1D51E90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A9915FF3-8DF1-4A8A-95E5-6C89B17A2116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0B672A4E-7258-4AC3-BFCD-3B682793680A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E25E035F-010F-410B-BD68-82ABC18205C9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CAB99EB9-5568-462E-8D3C-FFA01571EB8E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359CFAAF-79C5-49B1-A811-B1496E852E8A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A82CC49-D3BB-49BF-B5FE-C4C43CF78559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D78B2924-8AE6-4D71-8BB6-BCFAC5415C40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219A1D58-CC56-47DE-A5AB-118A08A4D3D4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FAFE13CA-F915-411E-809B-87ED5FAF2CE3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3322D609-92FA-43B6-B940-59A7A326897F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DD826CB-9DCF-4362-99FF-BDEE0F7D5740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34F82283-06AD-4B9F-B33D-0DAC0012491C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81A97731-C852-4BCE-BCAA-1F794CA43959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9B44E910-F40A-4D1D-B6D7-AD69D37C2E5B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4A44501-B669-42DB-9AA9-A104C778C5D4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8B239B45-044E-4CFA-B324-DD32C83BFF0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B878262-395E-4A41-B8F3-35A0C3816ABB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F02FE2DC-AEE2-41D4-9E49-B0A3F728489F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42E2FBE3-C0F7-4FF1-B33B-EFA671801B22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BA99B679-555C-48EF-A7F3-2924C959E2E9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5676BB65-9BEA-48D2-B514-EA2FD70809D0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757F7950-6630-4BDD-98E9-62A2032E9D6A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F81766E7-E65E-40CD-AD69-858E1DB94489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0B3AE126-371C-4E3C-9757-3E9254471E60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4089E11D-3990-47E6-BE0C-6AF5B75EBE8F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3638C95D-1DBA-4B1D-8CFD-1B95A1014FE1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DD1F76B6-4C84-49CE-AA5E-432513E868B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EC1557A2-270A-4190-ABDC-8DC73A979097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38796236-76C3-4C70-953D-CBBB1966BAFA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ED422711-2988-4D85-B140-C237CCC73ABE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4A6D5DBE-81DA-47C9-9E48-1D93B6A3D014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5833B495-FC3E-430A-975B-A44D467F4BCB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845A79A9-E161-49F2-884D-C0AE391F90E1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11A5593-42AC-4778-9D8D-649F2FE582D9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08F93BFD-010B-4D6B-9253-59CFA1EFA67B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E621EE02-F4F3-4785-A8BF-1A2F3FD75063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FA498093-EFBE-4B6C-9B67-3F9E4A92E692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0BD66D15-9FAB-48DE-A36D-993B129F9B4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6F9E427-78F7-4B83-9F5C-BDB318E569A9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6A65889C-D4CB-4690-90F2-AD356D388326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672B2A13-3B9F-4A9D-BF12-1AFB539AD50F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ECA6C52C-2F75-4FED-87C0-D08BBFDEFCD8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21CDCD2F-FF4C-4C77-954D-168B05FA2478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9F81E9E3-F113-401D-AF15-322D2CFE9C54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BFE3486C-76C4-4F50-AAB1-D48E7642B866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3CF1F033-5424-43C3-AA07-47EA5287708D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9B9CF86B-8D21-49E9-A9A3-78E254BF3D36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8F2A9AFB-D738-42A8-A3C5-2C1C1607CCF4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BE393C37-58AF-45D5-8252-60A9AFA5FB7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1B5A55B4-1282-499D-A657-B9ABB2E7546A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94376FDB-8293-48C7-975A-A5CBFAB767F4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B90B4FD7-5273-4978-A9B7-B0BA73F6593C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F3CE7264-C00C-43F5-B35D-69B3D0A0C934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10CD4B76-CA37-4208-BAE0-EAE927828446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C6C24280-13B2-4B31-9CFA-7EB256DA350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2D5BD9E-49C3-4518-8BE9-EC53569A7D95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EF9C6F1F-C956-43F2-A4B9-3FF73729E653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24ADB468-154A-4A77-AA0E-1E130093882D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68024549-1BD1-4BFB-803E-2DD2BEA27EA5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B62A0B26-7C37-4163-82D3-4EDAFC842A6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185F7C4-3D66-451E-9158-E690F5B67149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2ABAD21F-CA0C-4A2C-B857-9EAE1FFD4FFF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1982E198-5552-442E-A7EA-E65651336549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F6014984-6793-4D84-85B4-EC31894403B7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ECC2DC3E-F27E-44B0-95B0-8818D9B2DF84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947FBE87-B356-4B36-A851-341F5AF47EBB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DE3B9F8D-CCB4-4C4F-83B8-1DB4B2858C46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584998AC-3FD1-4DFF-AB3C-F9A17AE460A7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2A55523D-1D24-47DA-9897-25B3CEC37B36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B50F4914-09A0-4E3D-BA1D-C5F5A5DA52FB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FCEC907C-D950-4824-9EC2-42875FABB25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21847</TotalTime>
  <Words>949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Sarah</dc:creator>
  <cp:lastModifiedBy>Roberts, Sarah</cp:lastModifiedBy>
  <cp:revision>481</cp:revision>
  <dcterms:created xsi:type="dcterms:W3CDTF">2018-02-01T13:15:46Z</dcterms:created>
  <dcterms:modified xsi:type="dcterms:W3CDTF">2019-05-22T18:29:53Z</dcterms:modified>
</cp:coreProperties>
</file>